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7301" autoAdjust="0"/>
  </p:normalViewPr>
  <p:slideViewPr>
    <p:cSldViewPr snapToGrid="0">
      <p:cViewPr>
        <p:scale>
          <a:sx n="72" d="100"/>
          <a:sy n="72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28390-37A8-420C-8E1C-34AC77532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493195-3B4A-4D45-B611-72FA1A56F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12ECA9-6083-40BE-A7CE-C7171EEA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E176-1695-4BAA-999F-B7D8054D5FAD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376BE-68A9-4CB2-9034-EB2D21EF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C3998F-E557-4EDE-B0E4-D8951879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8121-1C6F-4DDD-916B-D881A4C6B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91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B9C84-CBD6-4A94-99DB-AF95A2BD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715E72-0674-4F15-A505-453E49C01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D7B493-F65B-4948-B7F3-E26C6BB3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E176-1695-4BAA-999F-B7D8054D5FAD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FA83C-7002-4C2A-87FD-FC19CD3A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26ACD-9C2E-431C-85F9-4C3205C0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8121-1C6F-4DDD-916B-D881A4C6B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B41CB8-E348-4455-AB52-3CC608A9B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88BC01-61F5-4DFC-8886-29398D21C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22D135-62C8-4545-BA3B-4EFC18D7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E176-1695-4BAA-999F-B7D8054D5FAD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2F373-45F7-4C15-BF98-4B4BBA6E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AE9BE-0D37-49BD-B7FF-59C00463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8121-1C6F-4DDD-916B-D881A4C6B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000AD-CA60-441F-A66D-4FF78155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08023-568A-43FD-A071-54678E8BF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9D361-0368-48DC-8920-6FB9ACB9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E176-1695-4BAA-999F-B7D8054D5FAD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454D7-739B-4855-86EF-BED9C583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1BC19-E111-485A-B87F-891B0CAA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8121-1C6F-4DDD-916B-D881A4C6B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99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DB2BB-B2A8-425C-BD12-FC3DC019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D4028B-F6B1-4A00-A0A4-020D651CD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BB540-C540-4D79-97CE-96AF08AC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E176-1695-4BAA-999F-B7D8054D5FAD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507B6-F1F1-4492-8D03-B0E02DD38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9C3F04-D5FB-4DC4-8BEE-0C0F6F2D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8121-1C6F-4DDD-916B-D881A4C6B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10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10902-3AB5-4FCD-91E9-B03BA934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18667-43AC-48A8-9AD1-4697F73AD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B49D35-82B7-498E-A4A5-850FBFC07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5ABE0B-2FC6-457C-9197-F28F1F31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E176-1695-4BAA-999F-B7D8054D5FAD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4DD74A-28F3-4A63-A11B-AD71598E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2E7ECE-14FA-402D-BE57-98679AA4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8121-1C6F-4DDD-916B-D881A4C6B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19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FDCA0-6993-4068-9226-5FD60EFE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ECD067-60DE-4A73-BB26-C62741B1D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5273A9-5E5F-494B-90C5-4211C6191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79671D-DF8E-4EB9-97D2-C2C4C85BF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D53F66-79DD-4685-B1DC-A632397C7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0F57DD-A020-4FF5-9F2F-224BA6A9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E176-1695-4BAA-999F-B7D8054D5FAD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0FE54E-FA94-4B6C-902E-BFBDEB82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CB170A-848C-428F-A23A-028A666D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8121-1C6F-4DDD-916B-D881A4C6B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59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1F895-3BDF-4AF3-BAD4-52841650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821FCA-BB7C-468B-B368-A699F6FB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E176-1695-4BAA-999F-B7D8054D5FAD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CF2CE2-54ED-4EE2-A2EE-08A3EEDC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CB61FE-A360-4FD0-9EC0-BA157ABD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8121-1C6F-4DDD-916B-D881A4C6B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97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602A46-4B98-4F59-90A5-862992B0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E176-1695-4BAA-999F-B7D8054D5FAD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2E3372-8563-4D6F-AC93-5262A5E8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8E5E79-BFF4-4BCC-9CE2-11F1C1DC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8121-1C6F-4DDD-916B-D881A4C6B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7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BBCB7-3B42-4CAB-98C6-77071BDD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91A619-742E-4C62-99BE-F680F227D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73A493-3AC5-4442-BC28-FDB4C4609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66BC44-91DC-46DE-AE28-A9B9F1C6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E176-1695-4BAA-999F-B7D8054D5FAD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524BA-967F-4C56-8D7B-198B08A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D4A8AF-F016-4A70-98A5-3D15920C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8121-1C6F-4DDD-916B-D881A4C6B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02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FD3CF-E488-46EF-91A1-DB444E10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6DD34E-F2AD-492E-9F78-9F975053E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1A83F7-BFFF-48CC-9B0F-EFA6B5A5B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EA9398-D834-41AF-935D-48F68414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E176-1695-4BAA-999F-B7D8054D5FAD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3C8A45-C4DA-4BB4-AC37-871ACD8A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D8E43B-BCBE-471A-9921-194CAB02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8121-1C6F-4DDD-916B-D881A4C6B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55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0E66E-940D-4A0C-9572-F43ED42A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DFFF71-2FD1-43F2-883C-124799202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77F547-3E21-4111-9E40-FE0BF4315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E176-1695-4BAA-999F-B7D8054D5FAD}" type="datetimeFigureOut">
              <a:rPr lang="ru-RU" smtClean="0"/>
              <a:pPr/>
              <a:t>28.10.2021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61FAD-1B01-4B2A-AE9A-E344EDF50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34E06-2E8C-40B0-9203-D8BF7DEE2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38121-1C6F-4DDD-916B-D881A4C6B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goskomplekt.ru/catalog/interaktivnoe_oborudovanie/stacionarnye-komp-yuternye-klassy/kompyuterniy-klass-15-1-na-noutbukakh-seriya-standart/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24997" y="0"/>
            <a:ext cx="286700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Выполнили: </a:t>
            </a:r>
          </a:p>
          <a:p>
            <a:r>
              <a:rPr lang="ru-RU" b="1" dirty="0"/>
              <a:t>обучающиеся 9 класса</a:t>
            </a:r>
          </a:p>
          <a:p>
            <a:r>
              <a:rPr lang="ru-RU" b="1" dirty="0"/>
              <a:t>МБОУ СОШ с  </a:t>
            </a:r>
            <a:r>
              <a:rPr lang="ru-RU" b="1" dirty="0" err="1"/>
              <a:t>Яшерганово</a:t>
            </a:r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4303" b="4475"/>
          <a:stretch>
            <a:fillRect/>
          </a:stretch>
        </p:blipFill>
        <p:spPr bwMode="auto">
          <a:xfrm>
            <a:off x="862877" y="1708484"/>
            <a:ext cx="6039259" cy="399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2507" y="6124073"/>
            <a:ext cx="2009274" cy="584775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Инициативное 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бюджетирование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78474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Проект</a:t>
            </a:r>
          </a:p>
          <a:p>
            <a:pPr algn="ctr"/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«Оборудование и оснащение</a:t>
            </a:r>
          </a:p>
          <a:p>
            <a:pPr algn="ctr"/>
            <a:r>
              <a:rPr lang="ru-RU" sz="2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многофункционального кабинета</a:t>
            </a:r>
          </a:p>
          <a:p>
            <a:pPr algn="ctr"/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информатики, </a:t>
            </a:r>
            <a:r>
              <a:rPr lang="en-US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3D-</a:t>
            </a: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моделирования и робототехники»</a:t>
            </a:r>
            <a:endParaRPr lang="ru-RU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595603"/>
      </p:ext>
    </p:extLst>
  </p:cSld>
  <p:clrMapOvr>
    <a:masterClrMapping/>
  </p:clrMapOvr>
  <p:transition advTm="554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774" y="191505"/>
            <a:ext cx="10515600" cy="1035412"/>
          </a:xfrm>
        </p:spPr>
        <p:txBody>
          <a:bodyPr>
            <a:normAutofit fontScale="90000"/>
          </a:bodyPr>
          <a:lstStyle/>
          <a:p>
            <a:pPr algn="ctr"/>
            <a:r>
              <a:rPr lang="ba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Разработка модели многофункционального компьютерного класса.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Рисунок 3" descr="IMG_20211022_131504_resized_20211024_100526529.jpg"/>
          <p:cNvPicPr>
            <a:picLocks noChangeAspect="1"/>
          </p:cNvPicPr>
          <p:nvPr/>
        </p:nvPicPr>
        <p:blipFill>
          <a:blip r:embed="rId3" cstate="print"/>
          <a:srcRect t="14341" r="16311" b="12602"/>
          <a:stretch>
            <a:fillRect/>
          </a:stretch>
        </p:blipFill>
        <p:spPr>
          <a:xfrm>
            <a:off x="1585732" y="1250064"/>
            <a:ext cx="4184600" cy="270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1022_131549_resized_20211024_100525758.jpg"/>
          <p:cNvPicPr>
            <a:picLocks noChangeAspect="1"/>
          </p:cNvPicPr>
          <p:nvPr/>
        </p:nvPicPr>
        <p:blipFill>
          <a:blip r:embed="rId4" cstate="print"/>
          <a:srcRect l="11520" t="20566"/>
          <a:stretch>
            <a:fillRect/>
          </a:stretch>
        </p:blipFill>
        <p:spPr>
          <a:xfrm>
            <a:off x="5771975" y="1226915"/>
            <a:ext cx="4138551" cy="275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1022_125500_resized_20211024_100532156.jpg"/>
          <p:cNvPicPr>
            <a:picLocks noChangeAspect="1"/>
          </p:cNvPicPr>
          <p:nvPr/>
        </p:nvPicPr>
        <p:blipFill>
          <a:blip r:embed="rId5" cstate="print"/>
          <a:srcRect l="13137" t="14016" r="7527"/>
          <a:stretch>
            <a:fillRect/>
          </a:stretch>
        </p:blipFill>
        <p:spPr>
          <a:xfrm>
            <a:off x="2222338" y="3935392"/>
            <a:ext cx="3437682" cy="276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1022_125930_resized_20211024_100530739.jpg"/>
          <p:cNvPicPr>
            <a:picLocks noChangeAspect="1"/>
          </p:cNvPicPr>
          <p:nvPr/>
        </p:nvPicPr>
        <p:blipFill>
          <a:blip r:embed="rId6" cstate="print"/>
          <a:srcRect l="12267" t="26354" r="6650"/>
          <a:stretch>
            <a:fillRect/>
          </a:stretch>
        </p:blipFill>
        <p:spPr>
          <a:xfrm>
            <a:off x="5833639" y="3954057"/>
            <a:ext cx="3981693" cy="2681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68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774" y="191505"/>
            <a:ext cx="10515600" cy="1035412"/>
          </a:xfrm>
        </p:spPr>
        <p:txBody>
          <a:bodyPr>
            <a:normAutofit fontScale="90000"/>
          </a:bodyPr>
          <a:lstStyle/>
          <a:p>
            <a:pPr algn="ctr"/>
            <a:r>
              <a:rPr lang="ba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Разработка модели многофункционального компьютерного класса.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" b="5082"/>
          <a:stretch/>
        </p:blipFill>
        <p:spPr>
          <a:xfrm>
            <a:off x="1070048" y="1226915"/>
            <a:ext cx="4361761" cy="288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" b="8657"/>
          <a:stretch/>
        </p:blipFill>
        <p:spPr>
          <a:xfrm>
            <a:off x="6107574" y="1287126"/>
            <a:ext cx="4396878" cy="282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9704" r="1112" b="7661"/>
          <a:stretch/>
        </p:blipFill>
        <p:spPr>
          <a:xfrm>
            <a:off x="1023581" y="3954057"/>
            <a:ext cx="4408228" cy="2896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13532" b="3881"/>
          <a:stretch/>
        </p:blipFill>
        <p:spPr>
          <a:xfrm>
            <a:off x="6107574" y="4097497"/>
            <a:ext cx="4388193" cy="275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051285"/>
      </p:ext>
    </p:extLst>
  </p:cSld>
  <p:clrMapOvr>
    <a:masterClrMapping/>
  </p:clrMapOvr>
  <p:transition advTm="647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1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рынка производителей оборудования для школьных кабинетов.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Рисунок 3" descr="IMG_20211022_130014_resized_20211024_100529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7104" y="1196208"/>
            <a:ext cx="3741220" cy="277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1022_130025_resized_20211024_100529263.jpg"/>
          <p:cNvPicPr>
            <a:picLocks noChangeAspect="1"/>
          </p:cNvPicPr>
          <p:nvPr/>
        </p:nvPicPr>
        <p:blipFill>
          <a:blip r:embed="rId4" cstate="print"/>
          <a:srcRect l="11716" t="17283" r="3879" b="5966"/>
          <a:stretch>
            <a:fillRect/>
          </a:stretch>
        </p:blipFill>
        <p:spPr>
          <a:xfrm>
            <a:off x="6518274" y="1174830"/>
            <a:ext cx="4085863" cy="275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1022_130236_resized_20211024_100527943.jpg"/>
          <p:cNvPicPr>
            <a:picLocks noChangeAspect="1"/>
          </p:cNvPicPr>
          <p:nvPr/>
        </p:nvPicPr>
        <p:blipFill>
          <a:blip r:embed="rId5" cstate="print"/>
          <a:srcRect t="15193" r="12061"/>
          <a:stretch>
            <a:fillRect/>
          </a:stretch>
        </p:blipFill>
        <p:spPr>
          <a:xfrm>
            <a:off x="1781828" y="3970116"/>
            <a:ext cx="3796496" cy="271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11022_130529_resized_20211024_100527241.jpg"/>
          <p:cNvPicPr>
            <a:picLocks noChangeAspect="1"/>
          </p:cNvPicPr>
          <p:nvPr/>
        </p:nvPicPr>
        <p:blipFill rotWithShape="1">
          <a:blip r:embed="rId6" cstate="print"/>
          <a:srcRect t="12099" r="14596" b="11315"/>
          <a:stretch/>
        </p:blipFill>
        <p:spPr>
          <a:xfrm>
            <a:off x="6518101" y="3929604"/>
            <a:ext cx="4086036" cy="271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71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1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рынка производителей оборудования для школьных кабинетов.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Рисунок 3" descr="IMG_20211022_130014_resized_20211024_100529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7104" y="1196208"/>
            <a:ext cx="3741220" cy="277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1022_130025_resized_20211024_100529263.jpg"/>
          <p:cNvPicPr>
            <a:picLocks noChangeAspect="1"/>
          </p:cNvPicPr>
          <p:nvPr/>
        </p:nvPicPr>
        <p:blipFill>
          <a:blip r:embed="rId4" cstate="print"/>
          <a:srcRect l="11716" t="17283" r="3879" b="5966"/>
          <a:stretch>
            <a:fillRect/>
          </a:stretch>
        </p:blipFill>
        <p:spPr>
          <a:xfrm>
            <a:off x="6518274" y="1174830"/>
            <a:ext cx="4085863" cy="275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1022_130236_resized_20211024_100527943.jpg"/>
          <p:cNvPicPr>
            <a:picLocks noChangeAspect="1"/>
          </p:cNvPicPr>
          <p:nvPr/>
        </p:nvPicPr>
        <p:blipFill>
          <a:blip r:embed="rId5" cstate="print"/>
          <a:srcRect t="15193" r="12061"/>
          <a:stretch>
            <a:fillRect/>
          </a:stretch>
        </p:blipFill>
        <p:spPr>
          <a:xfrm>
            <a:off x="1781828" y="3970116"/>
            <a:ext cx="3796496" cy="271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11022_130529_resized_20211024_100527241.jpg"/>
          <p:cNvPicPr>
            <a:picLocks noChangeAspect="1"/>
          </p:cNvPicPr>
          <p:nvPr/>
        </p:nvPicPr>
        <p:blipFill rotWithShape="1">
          <a:blip r:embed="rId6" cstate="print"/>
          <a:srcRect t="12099" r="14596" b="11315"/>
          <a:stretch/>
        </p:blipFill>
        <p:spPr>
          <a:xfrm>
            <a:off x="6518101" y="3929604"/>
            <a:ext cx="4086036" cy="271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999133"/>
      </p:ext>
    </p:extLst>
  </p:cSld>
  <p:clrMapOvr>
    <a:masterClrMapping/>
  </p:clrMapOvr>
  <p:transition advTm="471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229"/>
            <a:ext cx="10515600" cy="7923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Заключение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03477" y="911224"/>
            <a:ext cx="10515600" cy="2943146"/>
          </a:xfrm>
        </p:spPr>
        <p:txBody>
          <a:bodyPr>
            <a:normAutofit lnSpcReduction="10000"/>
          </a:bodyPr>
          <a:lstStyle/>
          <a:p>
            <a:pPr marL="0" lvl="0" indent="4508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Современный компьютерный класс в школе гарантирует эффективное обучение и развитие в текущих условиях внедрения новых образовательных стандартов.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Независимо от стоимости, сложности и комплектации компьютерного класса, его функциональные возможности открывают огромный спектр образовательных возможностей для любого учебного заведения.</a:t>
            </a:r>
            <a:endParaRPr lang="ru-RU" dirty="0"/>
          </a:p>
        </p:txBody>
      </p:sp>
    </p:spTree>
  </p:cSld>
  <p:clrMapOvr>
    <a:masterClrMapping/>
  </p:clrMapOvr>
  <p:transition advTm="691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135" y="509287"/>
            <a:ext cx="5521125" cy="540537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Голосуй за наш проект!</a:t>
            </a:r>
          </a:p>
          <a:p>
            <a:pPr algn="ctr"/>
            <a:r>
              <a:rPr lang="ru-RU" sz="10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√</a:t>
            </a:r>
            <a:endParaRPr lang="ru-RU" sz="10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advTm="286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210" y="962528"/>
            <a:ext cx="6849979" cy="4836694"/>
          </a:xfrm>
          <a:solidFill>
            <a:srgbClr val="00B0F0"/>
          </a:solidFill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</a:p>
          <a:p>
            <a:pPr>
              <a:spcBef>
                <a:spcPts val="1800"/>
              </a:spcBef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модель максимально удобного и практичного кабинета информатики, моделирования и робототехники, используя современное оборудование и технологии.</a:t>
            </a:r>
          </a:p>
        </p:txBody>
      </p:sp>
    </p:spTree>
  </p:cSld>
  <p:clrMapOvr>
    <a:masterClrMapping/>
  </p:clrMapOvr>
  <p:transition advTm="595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3576" y="1331089"/>
            <a:ext cx="7168588" cy="4370427"/>
          </a:xfrm>
          <a:prstGeom prst="rect">
            <a:avLst/>
          </a:prstGeom>
          <a:solidFill>
            <a:srgbClr val="00B0F0"/>
          </a:solidFill>
          <a:scene3d>
            <a:camera prst="isometricOffAxis2Lef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темы:</a:t>
            </a: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кибернетика и роботы перестали быть фантастическими идеями и превратились в органичную, неотъемлемую часть жизни человека практически во всех сферах.</a:t>
            </a:r>
          </a:p>
        </p:txBody>
      </p:sp>
    </p:spTree>
  </p:cSld>
  <p:clrMapOvr>
    <a:masterClrMapping/>
  </p:clrMapOvr>
  <p:transition advTm="647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15739" y="154229"/>
            <a:ext cx="7798783" cy="650947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Содержание проекта:</a:t>
            </a:r>
          </a:p>
          <a:p>
            <a:pPr lvl="0" indent="269875" algn="just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1. Введение.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2. Раздел </a:t>
            </a:r>
            <a:r>
              <a:rPr lang="en-US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. Изучение потребности в многофункциональном компьютерном классе.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	Изучение мнения обучающихся.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	Изучение состояния кабинета информатики.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	Изучение состояния оборудования кабинета информатики.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	Изучение перспективы преподавания информатики в школе.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3.	Раздел </a:t>
            </a:r>
            <a:r>
              <a:rPr lang="en-US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. Р</a:t>
            </a:r>
            <a:r>
              <a:rPr lang="ru-RU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азработка варианта оснащения многофункционального компьютерного класса школы.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3.1 		Анализ требований к компьютерному классу (рекомендации по оснащению, санитарно-эргономические требования)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3.2 		Выбор схемы организации компьютерного класса.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3.3 		Разработка модели многофункционального компьютерного класса.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4.	Раздел </a:t>
            </a:r>
            <a:r>
              <a:rPr lang="en-US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. Подбор оборудования для кабинета.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4.1 	Изучение рынка производителей оборудования для школьных кабинетов.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4.2 	Подбор необходимого оборудования для кабинета.</a:t>
            </a:r>
            <a:endParaRPr lang="ru-RU" b="1" dirty="0">
              <a:latin typeface="Cambria" pitchFamily="18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5. 	Заключение.</a:t>
            </a:r>
            <a:endParaRPr lang="ru-RU" b="1" dirty="0"/>
          </a:p>
        </p:txBody>
      </p:sp>
    </p:spTree>
  </p:cSld>
  <p:clrMapOvr>
    <a:masterClrMapping/>
  </p:clrMapOvr>
  <p:transition advTm="553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476" y="1683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Изучение потребности в многофункциональном компьютерном классе.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987" y="6065134"/>
            <a:ext cx="1130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 целью изучения потребности в многофункциональном классе провели анкетирование учащихся 5-9 классов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1" y="1974353"/>
            <a:ext cx="4281300" cy="39096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05C5CF-A01F-43A3-B5ED-3D213E7CD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95" y="1262269"/>
            <a:ext cx="2690191" cy="201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7A93AA-5D76-435B-895E-8A9D46128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94" y="4047490"/>
            <a:ext cx="2690191" cy="201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5C8882-A994-4E60-86E0-EE664CCEA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3" y="1262269"/>
            <a:ext cx="2690191" cy="201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A3A967-576D-4F6F-8AB4-641915453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3" y="4047490"/>
            <a:ext cx="2796209" cy="209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6DF36F-FFB7-4FE1-8AB5-6CB35DD9CA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51" y="2730947"/>
            <a:ext cx="2796209" cy="209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44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0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Результаты анкетирования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625" y="1690688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Вопрос 1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Вопрос 2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23134"/>
            <a:ext cx="5806048" cy="3489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01" y="2223134"/>
            <a:ext cx="5806048" cy="3489806"/>
          </a:xfrm>
          <a:prstGeom prst="rect">
            <a:avLst/>
          </a:prstGeom>
        </p:spPr>
      </p:pic>
    </p:spTree>
  </p:cSld>
  <p:clrMapOvr>
    <a:masterClrMapping/>
  </p:clrMapOvr>
  <p:transition advTm="535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951" y="186996"/>
            <a:ext cx="10515600" cy="66502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Изучение состояния кабинета информатики.</a:t>
            </a:r>
          </a:p>
        </p:txBody>
      </p:sp>
      <p:pic>
        <p:nvPicPr>
          <p:cNvPr id="13" name="Рисунок 12" descr="IMG_20211022_132841_resized_20211024_100524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8796" y="857383"/>
            <a:ext cx="3678686" cy="272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211022_132900_resized_20211024_100524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6416" y="894589"/>
            <a:ext cx="3690561" cy="273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20211022_132924_resized_20211024_1005233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5044" y="3670390"/>
            <a:ext cx="3690561" cy="273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0211022_133105_resized_20211024_1005205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2665" y="3705100"/>
            <a:ext cx="3728852" cy="276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56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00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Изучение состояния оборудования кабинета информатики.</a:t>
            </a:r>
          </a:p>
        </p:txBody>
      </p:sp>
      <p:pic>
        <p:nvPicPr>
          <p:cNvPr id="4" name="Рисунок 3" descr="IMG_20211022_133048_resized_20211024_100522391.jpg"/>
          <p:cNvPicPr>
            <a:picLocks noChangeAspect="1"/>
          </p:cNvPicPr>
          <p:nvPr/>
        </p:nvPicPr>
        <p:blipFill>
          <a:blip r:embed="rId3" cstate="print"/>
          <a:srcRect l="14172" r="2704" b="10412"/>
          <a:stretch>
            <a:fillRect/>
          </a:stretch>
        </p:blipFill>
        <p:spPr>
          <a:xfrm>
            <a:off x="1539432" y="1461524"/>
            <a:ext cx="3599728" cy="287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1022_133219_resized_20211024_100515215.jpg"/>
          <p:cNvPicPr>
            <a:picLocks noChangeAspect="1"/>
          </p:cNvPicPr>
          <p:nvPr/>
        </p:nvPicPr>
        <p:blipFill>
          <a:blip r:embed="rId4" cstate="print"/>
          <a:srcRect l="7956" t="7285" r="14476" b="10227"/>
          <a:stretch>
            <a:fillRect/>
          </a:stretch>
        </p:blipFill>
        <p:spPr>
          <a:xfrm>
            <a:off x="7052842" y="1429474"/>
            <a:ext cx="3611301" cy="284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1022_133143_resized_20211024_100518355.jpg"/>
          <p:cNvPicPr>
            <a:picLocks noChangeAspect="1"/>
          </p:cNvPicPr>
          <p:nvPr/>
        </p:nvPicPr>
        <p:blipFill>
          <a:blip r:embed="rId5" cstate="print"/>
          <a:srcRect l="26862" t="23468" r="4420" b="13902"/>
          <a:stretch>
            <a:fillRect/>
          </a:stretch>
        </p:blipFill>
        <p:spPr>
          <a:xfrm>
            <a:off x="1551008" y="4276846"/>
            <a:ext cx="3576577" cy="241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1022_133205_resized_20211024_100516898.jpg"/>
          <p:cNvPicPr>
            <a:picLocks noChangeAspect="1"/>
          </p:cNvPicPr>
          <p:nvPr/>
        </p:nvPicPr>
        <p:blipFill>
          <a:blip r:embed="rId6" cstate="print"/>
          <a:srcRect l="20964" t="13823"/>
          <a:stretch>
            <a:fillRect/>
          </a:stretch>
        </p:blipFill>
        <p:spPr>
          <a:xfrm>
            <a:off x="7152137" y="4276845"/>
            <a:ext cx="3488856" cy="248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857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4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Анализ вариантов оснащения </a:t>
            </a:r>
            <a:r>
              <a:rPr lang="ba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многофункционального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компьютерного класса школы</a:t>
            </a:r>
            <a:r>
              <a:rPr lang="ba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Рисунок 4" descr="15132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894" y="1240094"/>
            <a:ext cx="4086345" cy="272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7814" y="1272713"/>
            <a:ext cx="4807350" cy="269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5" cstate="print"/>
          <a:srcRect l="11210" r="5443"/>
          <a:stretch>
            <a:fillRect/>
          </a:stretch>
        </p:blipFill>
        <p:spPr>
          <a:xfrm>
            <a:off x="1088020" y="3912243"/>
            <a:ext cx="4114381" cy="2776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омпьютерный класс 15+1 на ноутбуках серия Стандарт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03" y="4112753"/>
            <a:ext cx="4843929" cy="253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814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212</Words>
  <Application>Microsoft Office PowerPoint</Application>
  <PresentationFormat>Широкоэкранный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Изучение потребности в многофункциональном компьютерном классе.</vt:lpstr>
      <vt:lpstr>Результаты анкетирования</vt:lpstr>
      <vt:lpstr>Изучение состояния кабинета информатики.</vt:lpstr>
      <vt:lpstr>Изучение состояния оборудования кабинета информатики.</vt:lpstr>
      <vt:lpstr>Анализ вариантов оснащения многофункционального компьютерного класса школы.</vt:lpstr>
      <vt:lpstr>Разработка модели многофункционального компьютерного класса.</vt:lpstr>
      <vt:lpstr>Разработка модели многофункционального компьютерного класса.</vt:lpstr>
      <vt:lpstr>Изучение рынка производителей оборудования для школьных кабинетов.</vt:lpstr>
      <vt:lpstr>Изучение рынка производителей оборудования для школьных кабинетов.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Расим Галимов</dc:creator>
  <cp:lastModifiedBy>Расим Галимов</cp:lastModifiedBy>
  <cp:revision>28</cp:revision>
  <dcterms:created xsi:type="dcterms:W3CDTF">2021-10-25T15:55:31Z</dcterms:created>
  <dcterms:modified xsi:type="dcterms:W3CDTF">2021-10-28T17:39:01Z</dcterms:modified>
</cp:coreProperties>
</file>